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49" r:id="rId2"/>
    <p:sldMasterId id="2147483650" r:id="rId3"/>
  </p:sldMasterIdLst>
  <p:notesMasterIdLst>
    <p:notesMasterId r:id="rId37"/>
  </p:notesMasterIdLst>
  <p:handoutMasterIdLst>
    <p:handoutMasterId r:id="rId38"/>
  </p:handoutMasterIdLst>
  <p:sldIdLst>
    <p:sldId id="303" r:id="rId4"/>
    <p:sldId id="276" r:id="rId5"/>
    <p:sldId id="275" r:id="rId6"/>
    <p:sldId id="269" r:id="rId7"/>
    <p:sldId id="302" r:id="rId8"/>
    <p:sldId id="287" r:id="rId9"/>
    <p:sldId id="277" r:id="rId10"/>
    <p:sldId id="281" r:id="rId11"/>
    <p:sldId id="286" r:id="rId12"/>
    <p:sldId id="285" r:id="rId13"/>
    <p:sldId id="259" r:id="rId14"/>
    <p:sldId id="291" r:id="rId15"/>
    <p:sldId id="263" r:id="rId16"/>
    <p:sldId id="260" r:id="rId17"/>
    <p:sldId id="264" r:id="rId18"/>
    <p:sldId id="262" r:id="rId19"/>
    <p:sldId id="279" r:id="rId20"/>
    <p:sldId id="273" r:id="rId21"/>
    <p:sldId id="306" r:id="rId22"/>
    <p:sldId id="274" r:id="rId23"/>
    <p:sldId id="280" r:id="rId24"/>
    <p:sldId id="293" r:id="rId25"/>
    <p:sldId id="304" r:id="rId26"/>
    <p:sldId id="305" r:id="rId27"/>
    <p:sldId id="294" r:id="rId28"/>
    <p:sldId id="266" r:id="rId29"/>
    <p:sldId id="300" r:id="rId30"/>
    <p:sldId id="299" r:id="rId31"/>
    <p:sldId id="298" r:id="rId32"/>
    <p:sldId id="297" r:id="rId33"/>
    <p:sldId id="296" r:id="rId34"/>
    <p:sldId id="295" r:id="rId35"/>
    <p:sldId id="290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6B130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95205" autoAdjust="0"/>
  </p:normalViewPr>
  <p:slideViewPr>
    <p:cSldViewPr>
      <p:cViewPr varScale="1">
        <p:scale>
          <a:sx n="121" d="100"/>
          <a:sy n="121" d="100"/>
        </p:scale>
        <p:origin x="2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dirty="0"/>
              <a:t>Fundamentals of Construction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GTT – Green Architecture</a:t>
            </a:r>
            <a:endParaRPr lang="en-US" baseline="30000" dirty="0"/>
          </a:p>
          <a:p>
            <a:r>
              <a:rPr lang="en-US" dirty="0"/>
              <a:t>Unit 7 – Lesson 7.1 – Architectural Basics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2012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dirty="0"/>
              <a:t>Fundamentals of Construction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GTT – Green Architecture</a:t>
            </a:r>
            <a:endParaRPr lang="en-US" baseline="30000" dirty="0"/>
          </a:p>
          <a:p>
            <a:r>
              <a:rPr lang="en-US" dirty="0"/>
              <a:t>Unit 7 – Lesson 7.1 – Architectural Basics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2012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857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Types of 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Family</a:t>
            </a:r>
            <a:r>
              <a:rPr lang="en-US" dirty="0">
                <a:latin typeface="Arial" pitchFamily="34" charset="0"/>
              </a:rPr>
              <a:t>: Residential, homes where people live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Community:</a:t>
            </a:r>
            <a:r>
              <a:rPr lang="en-US" dirty="0">
                <a:latin typeface="Arial" pitchFamily="34" charset="0"/>
              </a:rPr>
              <a:t> YMCA, community centers, food banks, recreation halls, parks 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State:</a:t>
            </a:r>
            <a:r>
              <a:rPr lang="en-US" dirty="0">
                <a:latin typeface="Arial" pitchFamily="34" charset="0"/>
              </a:rPr>
              <a:t> Town hall, government buildings, state capitol building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Religious:</a:t>
            </a:r>
            <a:r>
              <a:rPr lang="en-US" dirty="0">
                <a:latin typeface="Arial" pitchFamily="34" charset="0"/>
              </a:rPr>
              <a:t>  Mosque, church, synagogue, any place of worship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Trade:</a:t>
            </a:r>
            <a:r>
              <a:rPr lang="en-US" dirty="0">
                <a:latin typeface="Arial" pitchFamily="34" charset="0"/>
              </a:rPr>
              <a:t> Shopping, businesses, factories, production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Recreation:</a:t>
            </a:r>
            <a:r>
              <a:rPr lang="en-US" dirty="0">
                <a:latin typeface="Arial" pitchFamily="34" charset="0"/>
              </a:rPr>
              <a:t> Sports centers, fields, hockey rink, arcades etc.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itchFamily="34" charset="0"/>
              </a:rPr>
              <a:t>Education:</a:t>
            </a:r>
            <a:r>
              <a:rPr lang="en-US" dirty="0">
                <a:latin typeface="Arial" pitchFamily="34" charset="0"/>
              </a:rPr>
              <a:t>  Schools, colleges, library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Civil Engineering and Architecture</a:t>
            </a:r>
            <a:endParaRPr lang="en-US" baseline="30000"/>
          </a:p>
          <a:p>
            <a:pPr eaLnBrk="1" hangingPunct="1"/>
            <a:r>
              <a:rPr lang="en-US"/>
              <a:t>Unit 2 – Lesson  2.3  – Residential Design</a:t>
            </a:r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cs typeface="Arial" pitchFamily="34" charset="0"/>
              </a:rPr>
              <a:t>Project Lead The Way, Inc.</a:t>
            </a:r>
            <a:endParaRPr lang="en-US" baseline="30000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Copyright 2010</a:t>
            </a:r>
          </a:p>
        </p:txBody>
      </p:sp>
      <p:sp>
        <p:nvSpPr>
          <p:cNvPr id="22534" name="Header Placeholder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206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20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Green Building and Sustainable Architecture</a:t>
            </a:r>
          </a:p>
        </p:txBody>
      </p:sp>
      <p:sp>
        <p:nvSpPr>
          <p:cNvPr id="2253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6CB359-FD77-4B25-B9B3-C17C13A669AA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Hip, flat,</a:t>
            </a:r>
            <a:r>
              <a:rPr lang="en-US" baseline="0" dirty="0"/>
              <a:t> gable </a:t>
            </a:r>
          </a:p>
          <a:p>
            <a:endParaRPr lang="en-US" baseline="0" dirty="0"/>
          </a:p>
          <a:p>
            <a:r>
              <a:rPr lang="en-US" baseline="0" dirty="0"/>
              <a:t>Dormer off of the hip (right building)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3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</a:t>
            </a:r>
            <a:r>
              <a:rPr lang="en-US" baseline="0" dirty="0"/>
              <a:t> . . . </a:t>
            </a:r>
            <a:r>
              <a:rPr lang="en-US" dirty="0"/>
              <a:t>a bathroom that is connected to a bedroom is considered part</a:t>
            </a:r>
            <a:r>
              <a:rPr lang="en-US" baseline="0" dirty="0"/>
              <a:t> of the sleeping area.</a:t>
            </a:r>
          </a:p>
          <a:p>
            <a:r>
              <a:rPr lang="en-US" baseline="0" dirty="0"/>
              <a:t>A bathroom in the living area of the house is considered part of the service area of the house.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Load Bearing Wall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Wall that carries a load 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addition 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its own weight. Ex: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eight of the roof.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Non-Load Bearing Wall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Wall that carries no structural load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used to divide spaces.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Plumbing System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Refers to pipes and fixtures that use water and/or septic within a home.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Electrical System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Refers to wiring between light fixtures and switches, circuit loads, electrical devices, and equipment.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Heating and Cooling Systems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Refers to any system or mechanical device that provides either heating or cooling for a home. Ex: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urnace, boilers, radiators, air conditioners, central air.</a:t>
            </a:r>
          </a:p>
          <a:p>
            <a:r>
              <a:rPr lang="en-US" b="1" dirty="0"/>
              <a:t>Roof System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Roofs protect buildings and occupants from wind, rain, cold, sun, heat, dust, etc.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Sewer system</a:t>
            </a:r>
            <a:r>
              <a:rPr lang="en-US" baseline="0" dirty="0"/>
              <a:t> – Removes waste water from a home or commercial building to a waste treatment plant.</a:t>
            </a:r>
          </a:p>
          <a:p>
            <a:r>
              <a:rPr lang="en-US" baseline="0" dirty="0"/>
              <a:t>Septic system – Homes in rural areas have a septic tank and leach field to remove waste water.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Residential Roof Types</a:t>
            </a:r>
          </a:p>
        </p:txBody>
      </p:sp>
      <p:sp>
        <p:nvSpPr>
          <p:cNvPr id="23555" name="Rectangle 1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Civil Engineering and Architecture®</a:t>
            </a:r>
            <a:endParaRPr lang="en-US" baseline="30000"/>
          </a:p>
          <a:p>
            <a:pPr>
              <a:defRPr/>
            </a:pPr>
            <a:r>
              <a:rPr lang="en-US"/>
              <a:t>Unit 2 – Lesson 2.1 – Building Design and Construction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Roof styles</a:t>
            </a:r>
            <a:r>
              <a:rPr lang="en-US" baseline="0" dirty="0">
                <a:latin typeface="Arial" pitchFamily="34" charset="0"/>
              </a:rPr>
              <a:t> can vary depending on the region in which the home is built.</a:t>
            </a:r>
          </a:p>
          <a:p>
            <a:endParaRPr lang="en-US" baseline="0" dirty="0">
              <a:latin typeface="Arial" pitchFamily="34" charset="0"/>
            </a:endParaRPr>
          </a:p>
          <a:p>
            <a:r>
              <a:rPr lang="en-US" baseline="0" dirty="0">
                <a:latin typeface="Arial" pitchFamily="34" charset="0"/>
              </a:rPr>
              <a:t>Roof  pitch or the slope of the roof is important in different regions.</a:t>
            </a:r>
          </a:p>
          <a:p>
            <a:r>
              <a:rPr lang="en-US" baseline="0" dirty="0">
                <a:latin typeface="Arial" pitchFamily="34" charset="0"/>
              </a:rPr>
              <a:t>	Ex: A steep roof pitch can reduce snow load. </a:t>
            </a:r>
          </a:p>
          <a:p>
            <a:endParaRPr lang="en-US" baseline="0" dirty="0">
              <a:latin typeface="Arial" pitchFamily="34" charset="0"/>
            </a:endParaRPr>
          </a:p>
          <a:p>
            <a:r>
              <a:rPr lang="en-US" baseline="0" dirty="0">
                <a:latin typeface="Arial" pitchFamily="34" charset="0"/>
              </a:rPr>
              <a:t>Different materials can also be used in different regions.</a:t>
            </a:r>
          </a:p>
          <a:p>
            <a:r>
              <a:rPr lang="en-US" baseline="0" dirty="0">
                <a:latin typeface="Arial" pitchFamily="34" charset="0"/>
              </a:rPr>
              <a:t>	Ex: Metal roofs are popular in the North East United States.</a:t>
            </a:r>
          </a:p>
          <a:p>
            <a:r>
              <a:rPr lang="en-US" baseline="0" dirty="0">
                <a:latin typeface="Arial" pitchFamily="34" charset="0"/>
              </a:rPr>
              <a:t>	      Clay tiles are more popular in the South and Southwest.</a:t>
            </a:r>
          </a:p>
          <a:p>
            <a:endParaRPr lang="en-US" dirty="0"/>
          </a:p>
          <a:p>
            <a:pPr eaLnBrk="1" hangingPunct="1"/>
            <a:r>
              <a:rPr lang="en-US" dirty="0">
                <a:latin typeface="Arial" pitchFamily="34" charset="0"/>
              </a:rPr>
              <a:t>Pitched roofs shed rainfall away from the structure. 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Flat roofs require installation of drains to remove rain and snow melt from the structure.</a:t>
            </a:r>
          </a:p>
        </p:txBody>
      </p:sp>
      <p:sp>
        <p:nvSpPr>
          <p:cNvPr id="26630" name="Rectangle 9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2010</a:t>
            </a:r>
          </a:p>
        </p:txBody>
      </p:sp>
      <p:sp>
        <p:nvSpPr>
          <p:cNvPr id="26631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345606-00B6-4721-AAD2-F6039ABE5DE6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334A-A464-214F-4C6D-1FC5BFCBC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34FF5-B7E6-1250-9D38-53CA2DD44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860328-C364-9778-3B06-F0C6D7EF0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E41A63-6BA9-0AD5-BABF-D15F1E514D13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26676-536F-46F0-3F44-D1E20BDD4E62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3C61E-C0A4-F3C3-C787-78DA334B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C66620-785B-4AD5-982D-5B71A2518109}"/>
              </a:ext>
            </a:extLst>
          </p:cNvPr>
          <p:cNvSpPr/>
          <p:nvPr userDrawn="1"/>
        </p:nvSpPr>
        <p:spPr>
          <a:xfrm>
            <a:off x="0" y="-2818"/>
            <a:ext cx="754380" cy="2579321"/>
          </a:xfrm>
          <a:prstGeom prst="rect">
            <a:avLst/>
          </a:prstGeom>
          <a:solidFill>
            <a:srgbClr val="162C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750"/>
              </a:spcBef>
              <a:defRPr/>
            </a:pPr>
            <a:endParaRPr lang="en-US" sz="1050" b="1" kern="0" dirty="0">
              <a:solidFill>
                <a:srgbClr val="162C50"/>
              </a:solidFill>
              <a:latin typeface="Arial" panose="020B060402020202020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B99F66-C988-4785-AF7C-C74EFD21A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2443" y="965515"/>
            <a:ext cx="1988820" cy="6637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B3FBB1-84FC-4479-B75B-237BA8954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264624"/>
            <a:ext cx="6994525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With Short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30B626-ED3F-487C-800D-098C0C722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737" y="3545443"/>
            <a:ext cx="6994525" cy="120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PLTW Pathway</a:t>
            </a:r>
          </a:p>
          <a:p>
            <a:pPr lvl="0"/>
            <a:r>
              <a:rPr lang="en-US" dirty="0"/>
              <a:t>Course Title</a:t>
            </a:r>
          </a:p>
          <a:p>
            <a:pPr lvl="0"/>
            <a:r>
              <a:rPr lang="en-US" dirty="0"/>
              <a:t>APB 1.1.1 APB Title…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66815E-2E7E-4345-A6B4-BB0E9829679C}"/>
              </a:ext>
            </a:extLst>
          </p:cNvPr>
          <p:cNvSpPr txBox="1">
            <a:spLocks/>
          </p:cNvSpPr>
          <p:nvPr userDrawn="1"/>
        </p:nvSpPr>
        <p:spPr>
          <a:xfrm>
            <a:off x="1074737" y="1286842"/>
            <a:ext cx="7886700" cy="860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Two-line Main</a:t>
            </a:r>
            <a:br>
              <a:rPr lang="en-US" dirty="0"/>
            </a:br>
            <a:r>
              <a:rPr lang="en-US" dirty="0"/>
              <a:t>Title Two-line Main Title</a:t>
            </a:r>
          </a:p>
        </p:txBody>
      </p:sp>
    </p:spTree>
    <p:extLst>
      <p:ext uri="{BB962C8B-B14F-4D97-AF65-F5344CB8AC3E}">
        <p14:creationId xmlns:p14="http://schemas.microsoft.com/office/powerpoint/2010/main" val="295966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lin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C66620-785B-4AD5-982D-5B71A2518109}"/>
              </a:ext>
            </a:extLst>
          </p:cNvPr>
          <p:cNvSpPr/>
          <p:nvPr userDrawn="1"/>
        </p:nvSpPr>
        <p:spPr>
          <a:xfrm>
            <a:off x="0" y="-2818"/>
            <a:ext cx="754380" cy="2579321"/>
          </a:xfrm>
          <a:prstGeom prst="rect">
            <a:avLst/>
          </a:prstGeom>
          <a:solidFill>
            <a:srgbClr val="162C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750"/>
              </a:spcBef>
              <a:defRPr/>
            </a:pPr>
            <a:endParaRPr lang="en-US" sz="1050" b="1" kern="0" dirty="0">
              <a:solidFill>
                <a:srgbClr val="162C50"/>
              </a:solidFill>
              <a:latin typeface="Arial" panose="020B060402020202020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B99F66-C988-4785-AF7C-C74EFD21A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2443" y="965515"/>
            <a:ext cx="1988820" cy="6637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B3FBB1-84FC-4479-B75B-237BA8954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264624"/>
            <a:ext cx="6994525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With Short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30B626-ED3F-487C-800D-098C0C722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737" y="3545443"/>
            <a:ext cx="6994525" cy="120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PLTW Pathway</a:t>
            </a:r>
          </a:p>
          <a:p>
            <a:pPr lvl="0"/>
            <a:r>
              <a:rPr lang="en-US" dirty="0"/>
              <a:t>Course Title</a:t>
            </a:r>
          </a:p>
          <a:p>
            <a:pPr lvl="0"/>
            <a:r>
              <a:rPr lang="en-US" dirty="0"/>
              <a:t>APB 1.1.1 APB Title…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4C92BD-7AB7-4EE6-ACE2-DA7CCEB40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703" y="1718307"/>
            <a:ext cx="7886700" cy="573497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One-line Main Title</a:t>
            </a:r>
          </a:p>
        </p:txBody>
      </p:sp>
    </p:spTree>
    <p:extLst>
      <p:ext uri="{BB962C8B-B14F-4D97-AF65-F5344CB8AC3E}">
        <p14:creationId xmlns:p14="http://schemas.microsoft.com/office/powerpoint/2010/main" val="3999310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Main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C66620-785B-4AD5-982D-5B71A2518109}"/>
              </a:ext>
            </a:extLst>
          </p:cNvPr>
          <p:cNvSpPr/>
          <p:nvPr userDrawn="1"/>
        </p:nvSpPr>
        <p:spPr>
          <a:xfrm>
            <a:off x="0" y="-2818"/>
            <a:ext cx="754380" cy="2579321"/>
          </a:xfrm>
          <a:prstGeom prst="rect">
            <a:avLst/>
          </a:prstGeom>
          <a:solidFill>
            <a:srgbClr val="162C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750"/>
              </a:spcBef>
              <a:defRPr/>
            </a:pPr>
            <a:endParaRPr lang="en-US" sz="1050" b="1" kern="0" dirty="0">
              <a:solidFill>
                <a:srgbClr val="162C50"/>
              </a:solidFill>
              <a:latin typeface="Arial" panose="020B060402020202020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B99F66-C988-4785-AF7C-C74EFD21AF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2443" y="965515"/>
            <a:ext cx="1988820" cy="663758"/>
          </a:xfrm>
          <a:prstGeom prst="rect">
            <a:avLst/>
          </a:prstGeom>
        </p:spPr>
      </p:pic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30B626-ED3F-487C-800D-098C0C722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737" y="3545443"/>
            <a:ext cx="6994525" cy="120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PLTW Pathway</a:t>
            </a:r>
          </a:p>
          <a:p>
            <a:pPr lvl="0"/>
            <a:r>
              <a:rPr lang="en-US" dirty="0"/>
              <a:t>Course Title</a:t>
            </a:r>
          </a:p>
          <a:p>
            <a:pPr lvl="0"/>
            <a:r>
              <a:rPr lang="en-US" dirty="0"/>
              <a:t>APB 1.1.1 APB Title…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EE62A5E-4CBE-428F-B9CB-15EE1315F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7" y="1716077"/>
            <a:ext cx="7886700" cy="86042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Two-line Main</a:t>
            </a:r>
            <a:br>
              <a:rPr lang="en-US" dirty="0"/>
            </a:br>
            <a:r>
              <a:rPr lang="en-US" dirty="0"/>
              <a:t>Title Two-line Main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93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line Main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C66620-785B-4AD5-982D-5B71A2518109}"/>
              </a:ext>
            </a:extLst>
          </p:cNvPr>
          <p:cNvSpPr/>
          <p:nvPr userDrawn="1"/>
        </p:nvSpPr>
        <p:spPr>
          <a:xfrm>
            <a:off x="0" y="-2818"/>
            <a:ext cx="754380" cy="2579321"/>
          </a:xfrm>
          <a:prstGeom prst="rect">
            <a:avLst/>
          </a:prstGeom>
          <a:solidFill>
            <a:srgbClr val="162C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750"/>
              </a:spcBef>
              <a:defRPr/>
            </a:pPr>
            <a:endParaRPr lang="en-US" sz="1050" b="1" kern="0" dirty="0">
              <a:solidFill>
                <a:srgbClr val="162C50"/>
              </a:solidFill>
              <a:latin typeface="Arial" panose="020B060402020202020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B99F66-C988-4785-AF7C-C74EFD21AF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3"/>
          <a:stretch/>
        </p:blipFill>
        <p:spPr>
          <a:xfrm rot="16200000">
            <a:off x="-309518" y="954963"/>
            <a:ext cx="1373416" cy="663758"/>
          </a:xfrm>
          <a:prstGeom prst="rect">
            <a:avLst/>
          </a:prstGeom>
        </p:spPr>
      </p:pic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30B626-ED3F-487C-800D-098C0C722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737" y="3545443"/>
            <a:ext cx="6994525" cy="120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PLTW Pathway</a:t>
            </a:r>
          </a:p>
          <a:p>
            <a:pPr lvl="0"/>
            <a:r>
              <a:rPr lang="en-US" dirty="0"/>
              <a:t>Course Title</a:t>
            </a:r>
          </a:p>
          <a:p>
            <a:pPr lvl="0"/>
            <a:r>
              <a:rPr lang="en-US" dirty="0"/>
              <a:t>APB 1.1.1 APB Title…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A047324C-55D5-4319-9699-7725E29D5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2156018"/>
            <a:ext cx="7886700" cy="573497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One-line Main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8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F439AD-03FB-4DA8-88B3-D3DDB557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43" y="244188"/>
            <a:ext cx="7886700" cy="573497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DDF629-6527-4AE1-A6B5-AE26D511C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43" y="1019908"/>
            <a:ext cx="7886700" cy="38422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Write here subtitle/text</a:t>
            </a:r>
          </a:p>
          <a:p>
            <a:pPr lvl="0"/>
            <a:r>
              <a:rPr lang="en-US" dirty="0"/>
              <a:t>Write here text</a:t>
            </a:r>
          </a:p>
        </p:txBody>
      </p:sp>
    </p:spTree>
    <p:extLst>
      <p:ext uri="{BB962C8B-B14F-4D97-AF65-F5344CB8AC3E}">
        <p14:creationId xmlns:p14="http://schemas.microsoft.com/office/powerpoint/2010/main" val="1584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D3C29FB-481F-48A8-A48D-4F5228C52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7234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/>
              <a:t>Image Resources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AD82BE-56B5-4D9F-95AD-D20DD4C63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20801"/>
            <a:ext cx="8229600" cy="43942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6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0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4">
            <a:extLst>
              <a:ext uri="{FF2B5EF4-FFF2-40B4-BE49-F238E27FC236}">
                <a16:creationId xmlns:a16="http://schemas.microsoft.com/office/drawing/2014/main" id="{27E10259-8CC1-4D3A-A97D-ADBD0D956182}"/>
              </a:ext>
            </a:extLst>
          </p:cNvPr>
          <p:cNvSpPr txBox="1">
            <a:spLocks/>
          </p:cNvSpPr>
          <p:nvPr userDrawn="1"/>
        </p:nvSpPr>
        <p:spPr>
          <a:xfrm>
            <a:off x="4016121" y="6353520"/>
            <a:ext cx="418394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572500" algn="r"/>
              </a:tabLst>
            </a:pPr>
            <a:r>
              <a:rPr lang="en-US" sz="1000" dirty="0">
                <a:solidFill>
                  <a:schemeClr val="tx1"/>
                </a:solidFill>
                <a:latin typeface="Arial Nova" panose="020B0504020202020204" pitchFamily="34" charset="0"/>
                <a:ea typeface="Open Sans SemiBold" charset="0"/>
                <a:cs typeface="Open Sans SemiBold" charset="0"/>
              </a:rPr>
              <a:t>Copyright 2024. Project Lead The Way, Inc.</a:t>
            </a:r>
          </a:p>
        </p:txBody>
      </p:sp>
      <p:sp>
        <p:nvSpPr>
          <p:cNvPr id="17" name="Slide Number Placeholder 24">
            <a:extLst>
              <a:ext uri="{FF2B5EF4-FFF2-40B4-BE49-F238E27FC236}">
                <a16:creationId xmlns:a16="http://schemas.microsoft.com/office/drawing/2014/main" id="{17276FD9-6423-473C-AB97-E07A07C6F308}"/>
              </a:ext>
            </a:extLst>
          </p:cNvPr>
          <p:cNvSpPr txBox="1">
            <a:spLocks/>
          </p:cNvSpPr>
          <p:nvPr userDrawn="1"/>
        </p:nvSpPr>
        <p:spPr>
          <a:xfrm>
            <a:off x="148323" y="6353520"/>
            <a:ext cx="55206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572500" algn="r"/>
              </a:tabLst>
            </a:pPr>
            <a:fld id="{36C48702-E445-134E-B960-6F692773524F}" type="slidenum">
              <a:rPr lang="en-US" b="1">
                <a:solidFill>
                  <a:srgbClr val="162C50"/>
                </a:solidFill>
                <a:latin typeface="Arial Nova" panose="020B0504020202020204" pitchFamily="34" charset="0"/>
                <a:ea typeface="Open Sans SemiBold" charset="0"/>
                <a:cs typeface="Open Sans SemiBold" charset="0"/>
              </a:rPr>
              <a:pPr algn="l">
                <a:tabLst>
                  <a:tab pos="8572500" algn="r"/>
                </a:tabLst>
              </a:pPr>
              <a:t>‹#›</a:t>
            </a:fld>
            <a:endParaRPr lang="en-US" sz="1050" dirty="0">
              <a:solidFill>
                <a:srgbClr val="162C50"/>
              </a:solidFill>
              <a:latin typeface="Arial Nova" panose="020B0504020202020204" pitchFamily="34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944C93-8884-4CDB-BB89-A42F73DD5BEE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" y="6183852"/>
            <a:ext cx="9155430" cy="137160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34124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TW_Logo_Print Fin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" y="609600"/>
            <a:ext cx="640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95A7A1-4B40-4D16-9202-A679DD239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PLTW Gateway</a:t>
            </a:r>
          </a:p>
          <a:p>
            <a:r>
              <a:rPr lang="en-US" dirty="0"/>
              <a:t>Green Architecture</a:t>
            </a:r>
          </a:p>
          <a:p>
            <a:r>
              <a:rPr lang="en-US" dirty="0"/>
              <a:t>Activity 1.8 Fundamentals of Construction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698B0-6AA0-4267-A065-2B6727EA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Construction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32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 distance view of the White House with a flag on top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483096"/>
            <a:ext cx="5630206" cy="363382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A close up view of the White House with a flag on top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364" y="1492240"/>
            <a:ext cx="2819400" cy="425035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555C4-E8D0-4559-AB31-68E16CDE7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ABDDB2-33BA-404A-909D-1730FF55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Specialty Home</a:t>
            </a:r>
            <a:br>
              <a:rPr lang="en-US" sz="3200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85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pic>
        <p:nvPicPr>
          <p:cNvPr id="6" name="Picture 5" descr="The foundation of a building under construction showing concrete and metal structures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86" y="228948"/>
            <a:ext cx="3901014" cy="260504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 descr="A house under construction with a lumber frame for the roof and lumber and chip board on the walls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31" y="2979660"/>
            <a:ext cx="4282014" cy="309425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wall of a house under construction showing the lumber and chip board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997" y="2884476"/>
            <a:ext cx="2081784" cy="312115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7F91-1256-4077-9ABF-7BFCE7A2B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DBF15-FB25-433E-9CD8-0241C52D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Parts of a House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ED5802-6D6E-4F28-8DA8-CE2E40BFC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63357"/>
            <a:ext cx="7886700" cy="3842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Roof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73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28495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/>
              <a:t>Floors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23545"/>
            <a:ext cx="4533900" cy="194908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/>
              <a:t>	Part of the structural system that transfers the load of a building to an area of the ground.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435" y="3873107"/>
            <a:ext cx="5867400" cy="2362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/>
              <a:t>	Floor Framing System – The primary way that horizontal loads are carried to the beams or columns; also provides lateral support for walls.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7" name="Picture 6" descr="The foundation of a building under construction showing concrete and metal structures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421" y="762000"/>
            <a:ext cx="4107908" cy="27432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The floor of a building under construction showing a worker attaching metal bars together horizontally and vertically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66" y="3873107"/>
            <a:ext cx="2159784" cy="215978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3C231D-1CBD-4318-885F-CFBB3E6C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8D4E0C-BD50-4D98-BE01-65C5B9F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Foundation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9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loor plan, or blueprint, of a single-story home showing the different rooms and the placement of doors, windows, appliances, etc. and arrows pointing to load bearing and non-load bearing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91620" y="1382156"/>
            <a:ext cx="4052207" cy="492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572000" y="1369338"/>
            <a:ext cx="1150034" cy="5951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008123" y="1964502"/>
            <a:ext cx="1920359" cy="20500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572000" y="1369338"/>
            <a:ext cx="1150034" cy="26451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89EA7-70DE-400D-A372-1426D0193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E6207-05B0-4F22-BC47-05D734A4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Wall Types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F68C26-EAEE-4C0C-8278-2F50822EB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263" y="990600"/>
            <a:ext cx="7886700" cy="3842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Load Bearing (Supporting)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Non-Load Bearing </a:t>
            </a:r>
            <a:br>
              <a:rPr lang="en-US" dirty="0"/>
            </a:br>
            <a:r>
              <a:rPr lang="en-US" dirty="0"/>
              <a:t>(Dividing)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13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ose-up of a faucet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732692"/>
            <a:ext cx="2371576" cy="295437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An electrical outlet with two plugs and Test and Reset buttons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056219"/>
            <a:ext cx="2316480" cy="36576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fan with four blades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794" y="3352800"/>
            <a:ext cx="2162556" cy="270385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stone fireplace inside a house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128" y="3885019"/>
            <a:ext cx="2551524" cy="224973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8436-E559-4AF8-AE22-C3171E47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07862-1EA9-4D30-BC75-4FEC9E04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Systems of a House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E0D602-A5AB-480E-A7A2-F45D37BFE1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43" y="1143000"/>
            <a:ext cx="2778057" cy="33850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Plumbing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Heating and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Water with a Danger sign and trash floating in the water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15047"/>
            <a:ext cx="3431232" cy="229075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bathroom toilet with no lid next to the bath tub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658" y="3352800"/>
            <a:ext cx="1696279" cy="254690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 sink in a kitchen with appliances around it and a cup on the countertop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07" y="2195422"/>
            <a:ext cx="2956221" cy="197004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 faucet in a bath tub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538" y="3352800"/>
            <a:ext cx="3193662" cy="273980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504E-9112-42D2-BBF6-734B1E6D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6056-93CE-4536-BFF3-3996ED56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Plumbing Systems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D83FCD-6AD9-4A81-940D-436114942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Sewer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Drinking and Waste Water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37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A refrigerator with the door open showing the shelves inside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3359" y="762000"/>
            <a:ext cx="2694482" cy="326855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 tv mounted to the wall with two glass shelves below it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571750" cy="192881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desktop computer with a keyboard and monitor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760" y="4157154"/>
            <a:ext cx="2221200" cy="188061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 light bulb with a chain attached to it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279" y="823361"/>
            <a:ext cx="2090531" cy="261380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9457-F8A7-4EC7-9995-6206A2021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DAF67-BCBA-43E0-9BF9-03C406F8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Electrical Systems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52D3B9-1C23-44C5-ABB5-6691F55B0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119588"/>
            <a:ext cx="2571750" cy="3842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Television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Cable/Internet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Lighting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3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5931" y="76200"/>
            <a:ext cx="8229600" cy="7159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82B4CD-49DA-4415-9284-156DD311F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9C144F-1095-46F3-B4C7-A93389CF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Energy Sources for Heating and Cooling Systems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0D3469-5F23-49B6-A5EF-5C60FBDA2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931" y="1295400"/>
            <a:ext cx="7886700" cy="487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Electric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Natural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Nuclear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Sustainable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Solar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Geothermal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Hydroelectric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Biomass</a:t>
            </a:r>
          </a:p>
        </p:txBody>
      </p:sp>
      <p:pic>
        <p:nvPicPr>
          <p:cNvPr id="12" name="Picture 6" descr="Multiple solar panels in a field.">
            <a:extLst>
              <a:ext uri="{FF2B5EF4-FFF2-40B4-BE49-F238E27FC236}">
                <a16:creationId xmlns:a16="http://schemas.microsoft.com/office/drawing/2014/main" id="{5EEB2AA1-C037-4DE8-840F-3B5C5BB22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0171" y="906017"/>
            <a:ext cx="3325760" cy="152205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 factory with steam coming out of one of the industrial smoke stacks.">
            <a:extLst>
              <a:ext uri="{FF2B5EF4-FFF2-40B4-BE49-F238E27FC236}">
                <a16:creationId xmlns:a16="http://schemas.microsoft.com/office/drawing/2014/main" id="{0D30EA77-B9A5-4D42-8451-CD5F448A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724" y="1278499"/>
            <a:ext cx="1945251" cy="129454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wo wind turbines in a field.">
            <a:extLst>
              <a:ext uri="{FF2B5EF4-FFF2-40B4-BE49-F238E27FC236}">
                <a16:creationId xmlns:a16="http://schemas.microsoft.com/office/drawing/2014/main" id="{DE8646B7-FF58-4333-99EB-31614851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532" y="2620298"/>
            <a:ext cx="2183499" cy="333168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Two nuclear power plants with steam coming out of the top.">
            <a:extLst>
              <a:ext uri="{FF2B5EF4-FFF2-40B4-BE49-F238E27FC236}">
                <a16:creationId xmlns:a16="http://schemas.microsoft.com/office/drawing/2014/main" id="{3F8E9E7A-4A46-4A1E-ACE3-5C2743CA8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7118" y="2709018"/>
            <a:ext cx="2183499" cy="160810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A dam with water flowing through the bottom of it.">
            <a:extLst>
              <a:ext uri="{FF2B5EF4-FFF2-40B4-BE49-F238E27FC236}">
                <a16:creationId xmlns:a16="http://schemas.microsoft.com/office/drawing/2014/main" id="{B960E801-CC12-41B2-B8F0-6775C6F0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429925"/>
            <a:ext cx="2513017" cy="167469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96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51EF3-219C-400E-A4F8-9FDA10526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/>
              <a:t>Roof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98543" y="1019908"/>
            <a:ext cx="2930457" cy="384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Roofs protect buildings and occupants from wind, rain, cold, sun, heat, dust, etc.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Roofs come in many shapes.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148" name="Picture 7" descr="Multiple layered roof on a house with angles on the edge shaped like a sawtooth blade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144" y="1393352"/>
            <a:ext cx="2579057" cy="20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ouse with a pyramid shaped roof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737" y="3505200"/>
            <a:ext cx="271439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ouse with a pyramid shaped roof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737" y="1393352"/>
            <a:ext cx="2718857" cy="203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House with a shed shaped angle roof.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144" y="3505200"/>
            <a:ext cx="257905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25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49441-D943-4429-8E72-6EA59371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56FE-E829-6AAB-F21C-BBCD8B20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82316-04A7-30E0-21EA-173B4093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Common Roof Systems</a:t>
            </a:r>
            <a:endParaRPr lang="en-US" dirty="0"/>
          </a:p>
        </p:txBody>
      </p:sp>
      <p:pic>
        <p:nvPicPr>
          <p:cNvPr id="5" name="Picture 4" descr="A single-sloped roof.">
            <a:extLst>
              <a:ext uri="{FF2B5EF4-FFF2-40B4-BE49-F238E27FC236}">
                <a16:creationId xmlns:a16="http://schemas.microsoft.com/office/drawing/2014/main" id="{73E86680-D86C-4D8E-B4D5-B86D45411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16" y="1660246"/>
            <a:ext cx="1194946" cy="1071234"/>
          </a:xfrm>
          <a:prstGeom prst="rect">
            <a:avLst/>
          </a:prstGeom>
        </p:spPr>
      </p:pic>
      <p:pic>
        <p:nvPicPr>
          <p:cNvPr id="23" name="Picture 22" descr="A triangular shaped roof.">
            <a:extLst>
              <a:ext uri="{FF2B5EF4-FFF2-40B4-BE49-F238E27FC236}">
                <a16:creationId xmlns:a16="http://schemas.microsoft.com/office/drawing/2014/main" id="{04CA06D1-3B24-4330-6DC6-ECD1FF7DC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202" y="1568957"/>
            <a:ext cx="1492233" cy="1253812"/>
          </a:xfrm>
          <a:prstGeom prst="rect">
            <a:avLst/>
          </a:prstGeom>
        </p:spPr>
      </p:pic>
      <p:pic>
        <p:nvPicPr>
          <p:cNvPr id="24" name="Picture 23" descr="A roof with four equal-length slopes that meet at a central ridge.">
            <a:extLst>
              <a:ext uri="{FF2B5EF4-FFF2-40B4-BE49-F238E27FC236}">
                <a16:creationId xmlns:a16="http://schemas.microsoft.com/office/drawing/2014/main" id="{0DD9500B-3F5B-EDDE-04F8-103B26EB6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557" y="1590879"/>
            <a:ext cx="1417622" cy="1207711"/>
          </a:xfrm>
          <a:prstGeom prst="rect">
            <a:avLst/>
          </a:prstGeom>
        </p:spPr>
      </p:pic>
      <p:pic>
        <p:nvPicPr>
          <p:cNvPr id="25" name="Picture 24" descr="A triangular shaped roof with a window that extends vertically from the sloped roof.">
            <a:extLst>
              <a:ext uri="{FF2B5EF4-FFF2-40B4-BE49-F238E27FC236}">
                <a16:creationId xmlns:a16="http://schemas.microsoft.com/office/drawing/2014/main" id="{B9564C5F-E86D-B378-A185-9350ABF34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435" y="1476498"/>
            <a:ext cx="1359365" cy="1436472"/>
          </a:xfrm>
          <a:prstGeom prst="rect">
            <a:avLst/>
          </a:prstGeom>
        </p:spPr>
      </p:pic>
      <p:pic>
        <p:nvPicPr>
          <p:cNvPr id="26" name="Picture 25" descr="A roof that has a very low slope and appears flat.">
            <a:extLst>
              <a:ext uri="{FF2B5EF4-FFF2-40B4-BE49-F238E27FC236}">
                <a16:creationId xmlns:a16="http://schemas.microsoft.com/office/drawing/2014/main" id="{5AB061FC-9213-456C-DA45-4F039768E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267198"/>
            <a:ext cx="1359366" cy="1163169"/>
          </a:xfrm>
          <a:prstGeom prst="rect">
            <a:avLst/>
          </a:prstGeom>
        </p:spPr>
      </p:pic>
      <p:pic>
        <p:nvPicPr>
          <p:cNvPr id="27" name="Picture 26" descr="A roof with two sloped sides instead of four, one steep and one gentle.">
            <a:extLst>
              <a:ext uri="{FF2B5EF4-FFF2-40B4-BE49-F238E27FC236}">
                <a16:creationId xmlns:a16="http://schemas.microsoft.com/office/drawing/2014/main" id="{1D0DE2DF-CE86-D64B-ABAE-29AB341646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0633" y="4008331"/>
            <a:ext cx="1663744" cy="1655139"/>
          </a:xfrm>
          <a:prstGeom prst="rect">
            <a:avLst/>
          </a:prstGeom>
        </p:spPr>
      </p:pic>
      <p:pic>
        <p:nvPicPr>
          <p:cNvPr id="28" name="Picture 27" descr="A triangular shaped roof that has additional gables coming out from the side.">
            <a:extLst>
              <a:ext uri="{FF2B5EF4-FFF2-40B4-BE49-F238E27FC236}">
                <a16:creationId xmlns:a16="http://schemas.microsoft.com/office/drawing/2014/main" id="{1D3902E0-BC59-76B1-5B6A-F74C943FC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2288" y="3962400"/>
            <a:ext cx="1825593" cy="1643602"/>
          </a:xfrm>
          <a:prstGeom prst="rect">
            <a:avLst/>
          </a:prstGeom>
        </p:spPr>
      </p:pic>
      <p:pic>
        <p:nvPicPr>
          <p:cNvPr id="29" name="Picture 28" descr="A modified hip roof that combines two hip roofs at right angles in the shape of a T.">
            <a:extLst>
              <a:ext uri="{FF2B5EF4-FFF2-40B4-BE49-F238E27FC236}">
                <a16:creationId xmlns:a16="http://schemas.microsoft.com/office/drawing/2014/main" id="{CA4FA808-B25D-B414-FC2B-26EFE6A01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5157" y="3945031"/>
            <a:ext cx="1912925" cy="16994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8F787F-B44C-9D81-C08B-AD29B520812F}"/>
              </a:ext>
            </a:extLst>
          </p:cNvPr>
          <p:cNvSpPr txBox="1"/>
          <p:nvPr/>
        </p:nvSpPr>
        <p:spPr>
          <a:xfrm>
            <a:off x="1158551" y="29225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86F894-E6BF-63A1-24FB-F26CF54F3300}"/>
              </a:ext>
            </a:extLst>
          </p:cNvPr>
          <p:cNvSpPr txBox="1"/>
          <p:nvPr/>
        </p:nvSpPr>
        <p:spPr>
          <a:xfrm>
            <a:off x="3238680" y="292258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24AF05-B628-063C-39C0-4756ED0ED2C9}"/>
              </a:ext>
            </a:extLst>
          </p:cNvPr>
          <p:cNvSpPr txBox="1"/>
          <p:nvPr/>
        </p:nvSpPr>
        <p:spPr>
          <a:xfrm>
            <a:off x="5220730" y="29225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1D4453-7BF6-71C7-8130-5F2B0D6388B6}"/>
              </a:ext>
            </a:extLst>
          </p:cNvPr>
          <p:cNvSpPr txBox="1"/>
          <p:nvPr/>
        </p:nvSpPr>
        <p:spPr>
          <a:xfrm>
            <a:off x="6589813" y="294232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Gable with Dormer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23D713-4D6C-87D2-F1E7-50853010B705}"/>
              </a:ext>
            </a:extLst>
          </p:cNvPr>
          <p:cNvSpPr txBox="1"/>
          <p:nvPr/>
        </p:nvSpPr>
        <p:spPr>
          <a:xfrm>
            <a:off x="1158551" y="55566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C22A4D-0EA2-6084-98C9-CD960A001D4A}"/>
              </a:ext>
            </a:extLst>
          </p:cNvPr>
          <p:cNvSpPr txBox="1"/>
          <p:nvPr/>
        </p:nvSpPr>
        <p:spPr>
          <a:xfrm>
            <a:off x="3065556" y="555578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Gambrel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B6D78-6146-11AC-FD62-C20451C001C5}"/>
              </a:ext>
            </a:extLst>
          </p:cNvPr>
          <p:cNvSpPr txBox="1"/>
          <p:nvPr/>
        </p:nvSpPr>
        <p:spPr>
          <a:xfrm>
            <a:off x="4671534" y="5555787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Gable &amp; Valley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4149E-F3E1-2B5C-3DCC-5664CE446A14}"/>
              </a:ext>
            </a:extLst>
          </p:cNvPr>
          <p:cNvSpPr txBox="1"/>
          <p:nvPr/>
        </p:nvSpPr>
        <p:spPr>
          <a:xfrm>
            <a:off x="7060979" y="5555787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Hip &amp; Valley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44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grpSp>
        <p:nvGrpSpPr>
          <p:cNvPr id="4" name="Group 3" descr="3D model of a house and attached garage with materials and measurements labeled and construction notes."/>
          <p:cNvGrpSpPr/>
          <p:nvPr/>
        </p:nvGrpSpPr>
        <p:grpSpPr>
          <a:xfrm>
            <a:off x="4652341" y="1981200"/>
            <a:ext cx="3744447" cy="3124201"/>
            <a:chOff x="4122762" y="1676400"/>
            <a:chExt cx="4572000" cy="3932224"/>
          </a:xfrm>
        </p:grpSpPr>
        <p:sp>
          <p:nvSpPr>
            <p:cNvPr id="5" name="Rectangle 4"/>
            <p:cNvSpPr/>
            <p:nvPr/>
          </p:nvSpPr>
          <p:spPr>
            <a:xfrm>
              <a:off x="4122762" y="1676400"/>
              <a:ext cx="4572000" cy="3932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0402" y="1808949"/>
              <a:ext cx="4272600" cy="3667125"/>
            </a:xfrm>
            <a:prstGeom prst="rect">
              <a:avLst/>
            </a:prstGeom>
            <a:ln w="127000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B5D5AF-2DD8-419F-BF6F-71734E53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620C7-96FF-4987-8175-46C0E5CA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Construction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865B6F-4265-4A78-86DE-B1675F1999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Construction?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Types of Building Classifications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Parts of a House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Common Rooms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Systems in a House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Plumbing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Electrical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Heating and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Wall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Roof 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Types of Architectural Plans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03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complex with flat, gable, hip, and pyramid roof types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96" y="914400"/>
            <a:ext cx="6873807" cy="51553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ABF439-DC4A-4253-B263-57FB8BAF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7C0F9B-D3D9-4C83-9FD4-F067BFFA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Roof Types Do You See?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66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pic>
        <p:nvPicPr>
          <p:cNvPr id="2" name="Picture 1" descr="House floor plan with rooms labeled and color coded room legen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" y="1066800"/>
            <a:ext cx="8949680" cy="51054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26E98-E5BF-4A48-8F74-D434F4F4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7A99B-F20F-4267-93B6-08AF83F1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Common Rooms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757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se floor plan with the living areas highlighted in blue: family room, living room, and dining room; the sleeping areas highlighted in gold: bedroom, bedroom with attached bathroom; and the service areas highlighted in green: kitchen, laundry room, and bathroom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15135" y="495644"/>
            <a:ext cx="5052220" cy="614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838200"/>
            <a:ext cx="4038600" cy="1981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Living areas</a:t>
            </a:r>
          </a:p>
          <a:p>
            <a:r>
              <a:rPr lang="en-US" dirty="0"/>
              <a:t>Sleeping areas</a:t>
            </a:r>
          </a:p>
          <a:p>
            <a:r>
              <a:rPr lang="en-US" dirty="0"/>
              <a:t>Service areas</a:t>
            </a:r>
          </a:p>
        </p:txBody>
      </p:sp>
      <p:grpSp>
        <p:nvGrpSpPr>
          <p:cNvPr id="23" name="Group 22" descr="House floor plan with the three types of  living areas highlighted."/>
          <p:cNvGrpSpPr/>
          <p:nvPr/>
        </p:nvGrpSpPr>
        <p:grpSpPr>
          <a:xfrm>
            <a:off x="3657600" y="1523999"/>
            <a:ext cx="3387796" cy="2215040"/>
            <a:chOff x="3657600" y="2286000"/>
            <a:chExt cx="3387796" cy="2215040"/>
          </a:xfrm>
        </p:grpSpPr>
        <p:sp>
          <p:nvSpPr>
            <p:cNvPr id="6" name="Rectangle 5"/>
            <p:cNvSpPr/>
            <p:nvPr/>
          </p:nvSpPr>
          <p:spPr>
            <a:xfrm>
              <a:off x="3657600" y="2286000"/>
              <a:ext cx="1447800" cy="2133600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3886200"/>
              <a:ext cx="914400" cy="533400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0143" y="3916265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Laundry</a:t>
              </a:r>
            </a:p>
            <a:p>
              <a:r>
                <a:rPr lang="en-US" sz="1600" dirty="0"/>
                <a:t>Room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47727" y="3577711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Kitchen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1523999"/>
            <a:ext cx="3276600" cy="4267200"/>
            <a:chOff x="2819400" y="2286000"/>
            <a:chExt cx="3276600" cy="4267200"/>
          </a:xfrm>
        </p:grpSpPr>
        <p:sp>
          <p:nvSpPr>
            <p:cNvPr id="5" name="Rectangle 4"/>
            <p:cNvSpPr/>
            <p:nvPr/>
          </p:nvSpPr>
          <p:spPr>
            <a:xfrm>
              <a:off x="2819400" y="4419600"/>
              <a:ext cx="3276600" cy="21336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2286000"/>
              <a:ext cx="990600" cy="21336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6200" y="3726816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Family</a:t>
              </a:r>
            </a:p>
            <a:p>
              <a:r>
                <a:rPr lang="en-US" sz="1600" dirty="0"/>
                <a:t>Room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318" y="4979685"/>
              <a:ext cx="13676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Dining Room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62440" y="4858135"/>
              <a:ext cx="1322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Living Room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84277" y="1523999"/>
            <a:ext cx="2526323" cy="4297377"/>
            <a:chOff x="6084277" y="2286000"/>
            <a:chExt cx="2526323" cy="4297377"/>
          </a:xfrm>
        </p:grpSpPr>
        <p:sp>
          <p:nvSpPr>
            <p:cNvPr id="8" name="Rectangle 7"/>
            <p:cNvSpPr/>
            <p:nvPr/>
          </p:nvSpPr>
          <p:spPr>
            <a:xfrm>
              <a:off x="6096000" y="2286000"/>
              <a:ext cx="2514600" cy="1600200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10400" y="3886200"/>
              <a:ext cx="1600200" cy="533400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1800" y="4858134"/>
              <a:ext cx="1828800" cy="1725243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9760" y="5177651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Bedroom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277" y="2865216"/>
              <a:ext cx="1219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Bathroom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43800" y="4408429"/>
              <a:ext cx="1066800" cy="449706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084277" y="4099383"/>
            <a:ext cx="723900" cy="1721993"/>
          </a:xfrm>
          <a:prstGeom prst="rect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697" y="4463604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Bath-</a:t>
            </a:r>
          </a:p>
          <a:p>
            <a:r>
              <a:rPr lang="en-US" sz="1600" dirty="0"/>
              <a:t>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4323" y="2778100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Bedroom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A7ECB7C-2ADD-45CE-B986-7A23E27F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315BEC7-C6C0-49B6-83D9-699A543E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Areas of a Residential Home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0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/>
              <a:t>In What Area Does Each Room Belong?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3810000" cy="42671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Living Room	</a:t>
            </a:r>
          </a:p>
          <a:p>
            <a:r>
              <a:rPr lang="en-US" sz="2400" dirty="0"/>
              <a:t>Bathroom</a:t>
            </a:r>
          </a:p>
          <a:p>
            <a:r>
              <a:rPr lang="en-US" sz="2400" dirty="0"/>
              <a:t>Primary Bathroom</a:t>
            </a:r>
          </a:p>
          <a:p>
            <a:r>
              <a:rPr lang="en-US" sz="2400" dirty="0"/>
              <a:t>Bedroom	</a:t>
            </a:r>
          </a:p>
          <a:p>
            <a:r>
              <a:rPr lang="en-US" sz="2400" dirty="0"/>
              <a:t>Kitchen	</a:t>
            </a:r>
          </a:p>
          <a:p>
            <a:r>
              <a:rPr lang="en-US" sz="2400" dirty="0"/>
              <a:t>Dining Room	</a:t>
            </a:r>
          </a:p>
          <a:p>
            <a:r>
              <a:rPr lang="en-US" sz="2400" dirty="0"/>
              <a:t>Family Room	</a:t>
            </a:r>
          </a:p>
          <a:p>
            <a:r>
              <a:rPr lang="en-US" sz="2400" dirty="0"/>
              <a:t>Laundry Room</a:t>
            </a:r>
            <a:r>
              <a:rPr lang="en-US" sz="2000" dirty="0"/>
              <a:t>	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33800" y="1447802"/>
            <a:ext cx="3810000" cy="457199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Living</a:t>
            </a:r>
          </a:p>
          <a:p>
            <a:pPr marL="0" indent="0">
              <a:buNone/>
            </a:pPr>
            <a:r>
              <a:rPr lang="en-US" sz="2400" dirty="0"/>
              <a:t>Service</a:t>
            </a:r>
          </a:p>
          <a:p>
            <a:pPr marL="0" indent="0">
              <a:buNone/>
            </a:pPr>
            <a:r>
              <a:rPr lang="en-US" sz="2400" dirty="0"/>
              <a:t>Sleeping</a:t>
            </a:r>
          </a:p>
          <a:p>
            <a:pPr marL="0" indent="0">
              <a:buNone/>
            </a:pPr>
            <a:r>
              <a:rPr lang="en-US" sz="2400" dirty="0"/>
              <a:t>Sleeping		</a:t>
            </a:r>
          </a:p>
          <a:p>
            <a:pPr marL="0" indent="0">
              <a:buNone/>
            </a:pPr>
            <a:r>
              <a:rPr lang="en-US" sz="2400" dirty="0"/>
              <a:t>Service		</a:t>
            </a:r>
          </a:p>
          <a:p>
            <a:pPr marL="0" indent="0">
              <a:buNone/>
            </a:pPr>
            <a:r>
              <a:rPr lang="en-US" sz="2400" dirty="0"/>
              <a:t>Living</a:t>
            </a:r>
          </a:p>
          <a:p>
            <a:pPr marL="0" indent="0">
              <a:buNone/>
            </a:pPr>
            <a:r>
              <a:rPr lang="en-US" sz="2400" dirty="0"/>
              <a:t>Living</a:t>
            </a:r>
          </a:p>
          <a:p>
            <a:pPr marL="0" indent="0">
              <a:buNone/>
            </a:pPr>
            <a:r>
              <a:rPr lang="en-US" sz="2400" dirty="0"/>
              <a:t>Service</a:t>
            </a:r>
          </a:p>
        </p:txBody>
      </p:sp>
      <p:pic>
        <p:nvPicPr>
          <p:cNvPr id="8" name="Picture 7" descr="House floor plan with rooms labeled and color coded room legend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69789" y="1998655"/>
            <a:ext cx="5199053" cy="2965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5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/>
              <a:t>In What Area Does Each Room Belong?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1" y="2011364"/>
            <a:ext cx="3810000" cy="457199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Basement (not finished)</a:t>
            </a:r>
          </a:p>
          <a:p>
            <a:r>
              <a:rPr lang="en-US" sz="2400" dirty="0"/>
              <a:t>Basement (part finish)</a:t>
            </a:r>
          </a:p>
          <a:p>
            <a:r>
              <a:rPr lang="en-US" sz="2400" dirty="0"/>
              <a:t>Garage		</a:t>
            </a:r>
          </a:p>
          <a:p>
            <a:r>
              <a:rPr lang="en-US" sz="2400" dirty="0"/>
              <a:t>Patio 		</a:t>
            </a:r>
          </a:p>
          <a:p>
            <a:r>
              <a:rPr lang="en-US" sz="2400" dirty="0"/>
              <a:t>Office</a:t>
            </a:r>
          </a:p>
          <a:p>
            <a:r>
              <a:rPr lang="en-US" sz="2400" dirty="0"/>
              <a:t>Library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33445" y="1992760"/>
            <a:ext cx="3810000" cy="457199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Service</a:t>
            </a:r>
          </a:p>
          <a:p>
            <a:pPr marL="0" indent="0">
              <a:buNone/>
            </a:pPr>
            <a:r>
              <a:rPr lang="en-US" sz="2400" dirty="0"/>
              <a:t>Living</a:t>
            </a:r>
          </a:p>
          <a:p>
            <a:pPr marL="0" indent="0">
              <a:buNone/>
            </a:pPr>
            <a:r>
              <a:rPr lang="en-US" sz="2400" dirty="0"/>
              <a:t>Service		</a:t>
            </a:r>
          </a:p>
          <a:p>
            <a:pPr marL="0" indent="0">
              <a:buNone/>
            </a:pPr>
            <a:r>
              <a:rPr lang="en-US" sz="2400" dirty="0"/>
              <a:t>Living 		</a:t>
            </a:r>
          </a:p>
          <a:p>
            <a:pPr marL="0" indent="0">
              <a:buNone/>
            </a:pPr>
            <a:r>
              <a:rPr lang="en-US" sz="2400" dirty="0"/>
              <a:t>Living</a:t>
            </a:r>
          </a:p>
          <a:p>
            <a:pPr marL="0" indent="0">
              <a:buNone/>
            </a:pPr>
            <a:r>
              <a:rPr lang="en-US" sz="2400" dirty="0"/>
              <a:t>Living</a:t>
            </a:r>
          </a:p>
        </p:txBody>
      </p:sp>
      <p:pic>
        <p:nvPicPr>
          <p:cNvPr id="6" name="Picture 5" descr="House floor plan with rooms labeled and color coded room legend.">
            <a:extLst>
              <a:ext uri="{FF2B5EF4-FFF2-40B4-BE49-F238E27FC236}">
                <a16:creationId xmlns:a16="http://schemas.microsoft.com/office/drawing/2014/main" id="{5951CD3F-0824-4FC6-AED0-7CEDCCAB6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69789" y="1998655"/>
            <a:ext cx="5199053" cy="2965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3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A1479-B2D9-43CD-B024-DF6000F5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3D9D7-151D-46F3-B0F0-35ACF229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Is “Green” Energy Used in a House?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810E89-1ABC-469F-8191-218145F78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43" y="1567962"/>
            <a:ext cx="7886700" cy="3842238"/>
          </a:xfrm>
        </p:spPr>
        <p:txBody>
          <a:bodyPr/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Solar – Heating (air and water)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Passive – Windows and skylights let in heat and light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Active – Solar panels collect and convert sunlight into electricity or heat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Geothermal – Uses the temperature of the earth to heat or cool the house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Wind – Generates electricity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Hydroelectric – Generates electricity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650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n architectural drawing plan of a property with house dimensions, the roads surrounding the property, vacant lots, and elevation information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93" y="716491"/>
            <a:ext cx="4316990" cy="542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FD70-D35C-4A9F-9DAC-9FCABD1E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CC4F0-835C-4DAB-9C16-796B7ED7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AC8759-B774-40F6-BD5F-48AD44B5F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43" y="1019908"/>
            <a:ext cx="3768657" cy="3842238"/>
          </a:xfrm>
        </p:spPr>
        <p:txBody>
          <a:bodyPr/>
          <a:lstStyle/>
          <a:p>
            <a:r>
              <a:rPr lang="en-US" dirty="0"/>
              <a:t>Plot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Designates the boundary lines of the property, location of the house, location of any other structures, roads, driveway, and sewer systems.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084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 detailed architectural drawing with dimensions that shows the walls and other elements that secure the building to the groun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147" y="1219200"/>
            <a:ext cx="5648325" cy="399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924B-7BE8-4E66-8EBB-F76B38E6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74C68-007A-4FE9-83D4-480F2519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30682-FE69-4F18-9EA7-0B6F834A63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90600"/>
            <a:ext cx="3333750" cy="3842238"/>
          </a:xfrm>
        </p:spPr>
        <p:txBody>
          <a:bodyPr/>
          <a:lstStyle/>
          <a:p>
            <a:r>
              <a:rPr lang="en-US" dirty="0"/>
              <a:t>Foundation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Designates the outside walls and some interior structure walls of a house that support the above construction.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53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loor plan, or blueprint, of a single-story home showing the dimensions of the different rooms and the placement of doors, windows, appliances, etc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808542"/>
            <a:ext cx="3733800" cy="52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2C94-CCD5-4746-9D83-F5DD15C4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BE493-222A-44D6-863E-FBA77860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780453-817F-4C08-BA4F-B9F21FBB6D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43" y="1019908"/>
            <a:ext cx="4209920" cy="3842238"/>
          </a:xfrm>
        </p:spPr>
        <p:txBody>
          <a:bodyPr/>
          <a:lstStyle/>
          <a:p>
            <a:r>
              <a:rPr lang="en-US" dirty="0"/>
              <a:t>Floor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Shows the design and structure of the house, includes both load bearing and non-load bearing walls. Looks down on a house without the roof on. Includes details such as doors, windows, appliances, fixtures, and sometimes furniture.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53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blueprint showing the north elevation of the front of the house and the south elevation of the back of the hous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486602"/>
            <a:ext cx="5029200" cy="335149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B8EB-0926-4C79-BB6A-70EA6988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5620-6BA8-4D23-BCD0-839D6142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8873DD-BF16-4D4D-8CE0-58F06B621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Elevations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Views of the structure or house from a given direction, usually north, south, east, and west.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5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Construction?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AF2AB-C315-4358-86EC-B713878C9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The process of building a structure that can be used for many functions.</a:t>
            </a:r>
          </a:p>
        </p:txBody>
      </p:sp>
      <p:pic>
        <p:nvPicPr>
          <p:cNvPr id="11268" name="Picture 4" descr="Multi-level building frame made out of metal with cranes lifting building materials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9081" y="1981200"/>
            <a:ext cx="4765623" cy="374980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02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 corner view of a brick building with windows and people at the entranc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61" y="2209800"/>
            <a:ext cx="7866126" cy="36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83E3-80AF-4747-BA93-293FB0FF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C204B-5168-44A7-871F-A7C85A13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467E6-A906-4DCF-AD24-16BE759DD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37" y="929566"/>
            <a:ext cx="7886700" cy="3842238"/>
          </a:xfrm>
        </p:spPr>
        <p:txBody>
          <a:bodyPr/>
          <a:lstStyle/>
          <a:p>
            <a:r>
              <a:rPr lang="en-US" dirty="0"/>
              <a:t>3-D 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3-D depiction of the structure or house, usually to help in communicating the idea to the client or designer.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5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erson writing &quot;add light&quot; to a room on a floor plan blueprint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636" y="885390"/>
            <a:ext cx="4117822" cy="51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4E44-4E92-4243-8393-D8F856A3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CF991-70A5-4707-8B49-2050AF96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F655F-2418-4280-B3A1-4B039F42F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43" y="1019908"/>
            <a:ext cx="3599324" cy="3842238"/>
          </a:xfrm>
        </p:spPr>
        <p:txBody>
          <a:bodyPr/>
          <a:lstStyle/>
          <a:p>
            <a:r>
              <a:rPr lang="en-US" dirty="0"/>
              <a:t>Electrical, Mechanical, and Plumbing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Shows the locations of the systems in the house (light switches, fixtures, outlets, heating ducts, sewer lines,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53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lueprint showing different project sections of beams with details for the materials and construction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893064"/>
            <a:ext cx="3505200" cy="49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F3D9-4D7E-4E29-8420-87709E39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4459-6B10-4E9F-9F5E-6F466D32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Architecture Plans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FACE4-0F42-40DB-9D3A-F08072012B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14400"/>
            <a:ext cx="4019550" cy="3842238"/>
          </a:xfrm>
        </p:spPr>
        <p:txBody>
          <a:bodyPr/>
          <a:lstStyle/>
          <a:p>
            <a:r>
              <a:rPr lang="en-US" dirty="0"/>
              <a:t>Construction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Structural details that help the builders complete the house.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5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D9E581-F738-415C-87B6-493F1B56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CE04F-7B66-4B7C-A281-FF8ECB829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Microsoft, Inc. (2011). </a:t>
            </a:r>
            <a:r>
              <a:rPr lang="en-US" sz="2800" i="1" dirty="0"/>
              <a:t>Clip art</a:t>
            </a:r>
            <a:r>
              <a:rPr lang="en-US" sz="2800" dirty="0"/>
              <a:t>. Retrieved from http://office.microsoft.com/en-us/clipart/default.aspx</a:t>
            </a:r>
          </a:p>
        </p:txBody>
      </p:sp>
    </p:spTree>
    <p:extLst>
      <p:ext uri="{BB962C8B-B14F-4D97-AF65-F5344CB8AC3E}">
        <p14:creationId xmlns:p14="http://schemas.microsoft.com/office/powerpoint/2010/main" val="299141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199F3-E164-4D5E-9B07-D6FEA169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Construction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EC58C-A85F-4C42-8AB4-B7510A806A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869" y="789844"/>
            <a:ext cx="2257099" cy="50775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Match the picture with the category.</a:t>
            </a:r>
          </a:p>
          <a:p>
            <a:endParaRPr lang="en-US" sz="11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Family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Community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State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Religious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Trade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Recreation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Education</a:t>
            </a:r>
          </a:p>
          <a:p>
            <a:endParaRPr lang="en-US" dirty="0"/>
          </a:p>
        </p:txBody>
      </p:sp>
      <p:pic>
        <p:nvPicPr>
          <p:cNvPr id="1026" name="Picture 2" descr="A two story house with a two car garage and large driveway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400" y="4598573"/>
            <a:ext cx="2345164" cy="152019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ior of a building with two floors and lots of people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4534" y="2868930"/>
            <a:ext cx="1941993" cy="142103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store front with a sign and baskets and brooms near the entrance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929" y="4598573"/>
            <a:ext cx="1994173" cy="152019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long building with three levels and many window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213" y="2868930"/>
            <a:ext cx="2280920" cy="142103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uilding with a dome and many steps leading up to it.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758" y="784764"/>
            <a:ext cx="2080769" cy="187832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An aerial view of a football stadium.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0214" y="807527"/>
            <a:ext cx="2280920" cy="187833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828592" y="784763"/>
            <a:ext cx="457200" cy="461665"/>
            <a:chOff x="3886200" y="969466"/>
            <a:chExt cx="457200" cy="461665"/>
          </a:xfrm>
        </p:grpSpPr>
        <p:sp>
          <p:nvSpPr>
            <p:cNvPr id="14" name="Oval 13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0411" y="784764"/>
            <a:ext cx="457200" cy="461665"/>
            <a:chOff x="3886200" y="969466"/>
            <a:chExt cx="457200" cy="461665"/>
          </a:xfrm>
        </p:grpSpPr>
        <p:sp>
          <p:nvSpPr>
            <p:cNvPr id="17" name="Oval 16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9599" y="2868928"/>
            <a:ext cx="457200" cy="461665"/>
            <a:chOff x="3886200" y="969466"/>
            <a:chExt cx="457200" cy="461665"/>
          </a:xfrm>
        </p:grpSpPr>
        <p:sp>
          <p:nvSpPr>
            <p:cNvPr id="20" name="Oval 19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30214" y="4598574"/>
            <a:ext cx="457200" cy="461665"/>
            <a:chOff x="3886200" y="969466"/>
            <a:chExt cx="457200" cy="461665"/>
          </a:xfrm>
        </p:grpSpPr>
        <p:sp>
          <p:nvSpPr>
            <p:cNvPr id="23" name="Oval 22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94743" y="4598573"/>
            <a:ext cx="457200" cy="461665"/>
            <a:chOff x="3886200" y="969466"/>
            <a:chExt cx="457200" cy="461665"/>
          </a:xfrm>
        </p:grpSpPr>
        <p:sp>
          <p:nvSpPr>
            <p:cNvPr id="26" name="Oval 25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28592" y="2868929"/>
            <a:ext cx="457200" cy="461665"/>
            <a:chOff x="3886200" y="969466"/>
            <a:chExt cx="457200" cy="461665"/>
          </a:xfrm>
        </p:grpSpPr>
        <p:sp>
          <p:nvSpPr>
            <p:cNvPr id="29" name="Oval 28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pic>
        <p:nvPicPr>
          <p:cNvPr id="1034" name="Picture 10" descr="A building with arched stained glass windows.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2857" y="762000"/>
            <a:ext cx="1438743" cy="535676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7576225" y="783133"/>
            <a:ext cx="457200" cy="461665"/>
            <a:chOff x="3886200" y="969466"/>
            <a:chExt cx="457200" cy="461665"/>
          </a:xfrm>
        </p:grpSpPr>
        <p:sp>
          <p:nvSpPr>
            <p:cNvPr id="42" name="Oval 41"/>
            <p:cNvSpPr/>
            <p:nvPr/>
          </p:nvSpPr>
          <p:spPr>
            <a:xfrm>
              <a:off x="3886200" y="990599"/>
              <a:ext cx="457200" cy="440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14775" y="969466"/>
              <a:ext cx="2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62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4876800"/>
            <a:ext cx="9144000" cy="142359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1027" name="Picture 3" descr="Multi-level building frame made out of metal with cranes lifting building material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447" y="1524000"/>
            <a:ext cx="3660429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239D17-CDD5-43A9-964F-6183F53C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4E533-BF4B-49A1-ADD4-7D4E4D2B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Construction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C674A2-7715-4AFA-B4A9-7E485E957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43" y="1034562"/>
            <a:ext cx="4302057" cy="3842238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A building with more than 50 percent of its floor space used for commercial activities. Commercial buildings include stores, offices, schools, churches, gymnasiums, libraries, museums, hospitals, and warehouses.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48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0596" y="5968486"/>
            <a:ext cx="8229600" cy="7159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932" y="5181600"/>
            <a:ext cx="8153400" cy="142359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13314" name="Picture 2" descr="A house under construction with scaffolding and building materials around it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93" y="2085201"/>
            <a:ext cx="5715000" cy="379367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B051F-33DC-4852-8110-37ADBB9D1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1BB7E7-3DB8-4105-860F-B660E872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Residential Construction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7F0C69-E2D6-44E4-A50F-F4B0283C2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process of building a structure that serves as a dwelling or a home in which a person lives or resides.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7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 two story house with a stone front, terra cotta roof, and large driveway with landscaping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57" y="3309542"/>
            <a:ext cx="4134595" cy="274829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 two story house with siding, a front porch, and a landscaped lawn with flowers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72043"/>
            <a:ext cx="2462784" cy="312115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8543" y="790253"/>
            <a:ext cx="8229600" cy="7159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pic>
        <p:nvPicPr>
          <p:cNvPr id="2050" name="Picture 2" descr="A two story house with a thatched roof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57" y="1022722"/>
            <a:ext cx="2739135" cy="205435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o story house with a terra cotta roof and stone landscaping on the corner of the yard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505" y="1022722"/>
            <a:ext cx="3086982" cy="205435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small two story house with a field of flower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971" y="3579944"/>
            <a:ext cx="2618982" cy="245436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558EA-A542-436C-8697-7C7BA2C4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48B7DB-0DF7-44BB-8CD4-C3052632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Single Family Home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12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A river with multicolored buildings along the edg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032363"/>
            <a:ext cx="4733592" cy="2594077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Tall buildings in the downtown area of a city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830" y="1038459"/>
            <a:ext cx="2140322" cy="479327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A colorful multi level building with many windows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9440" y="3684557"/>
            <a:ext cx="2192900" cy="225904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A street light in front of a multi level, multi-colored building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4044" y="3684557"/>
            <a:ext cx="1834548" cy="241144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7278A1-472C-44C6-A701-6C0FBD0D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923BD-9B82-47B6-9F2F-6A83DFA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Single Family Apartments/Condos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30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large multi level stone building with stone sidewalks, trees and a garden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32" y="762001"/>
            <a:ext cx="3461148" cy="51816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A large cottage and stone building next to a river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152" y="3200400"/>
            <a:ext cx="4122084" cy="274320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 large multi level stone building with a stone walkway and lights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762001"/>
            <a:ext cx="3124200" cy="229405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51D380-0CFE-427B-99E7-95FC9C3B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E1F025-8978-44DE-99EB-4890EE04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Large Mansions/Estates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316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USTOM DESIGN" val="Bsjsy2tf"/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rgbClr val="162C5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85EAC"/>
      </a:hlink>
      <a:folHlink>
        <a:srgbClr val="162C50"/>
      </a:folHlink>
    </a:clrScheme>
    <a:fontScheme name="Custom 1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EEA5CD-6FDB-406B-98E4-F148634335EC}" vid="{3C75B27A-8985-4069-8118-CA35127D7341}"/>
    </a:ext>
  </a:extLst>
</a:theme>
</file>

<file path=ppt/theme/theme2.xml><?xml version="1.0" encoding="utf-8"?>
<a:theme xmlns:a="http://schemas.openxmlformats.org/drawingml/2006/main" name="GTT_PPT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GTT_PPTTemplate</Template>
  <TotalTime>2887</TotalTime>
  <Words>1350</Words>
  <Application>Microsoft Macintosh PowerPoint</Application>
  <PresentationFormat>On-screen Show (4:3)</PresentationFormat>
  <Paragraphs>272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Nova</vt:lpstr>
      <vt:lpstr>Custom Design</vt:lpstr>
      <vt:lpstr>GTT_PPTTemplate</vt:lpstr>
      <vt:lpstr>1_Custom Design</vt:lpstr>
      <vt:lpstr>Fundamentals of Construction</vt:lpstr>
      <vt:lpstr>Fundamentals of Construction</vt:lpstr>
      <vt:lpstr>What Is Construction?</vt:lpstr>
      <vt:lpstr>Types of Construction</vt:lpstr>
      <vt:lpstr>Commercial Construction</vt:lpstr>
      <vt:lpstr>Residential Construction</vt:lpstr>
      <vt:lpstr>Single Family Home</vt:lpstr>
      <vt:lpstr>Single Family Apartments/Condos</vt:lpstr>
      <vt:lpstr>Large Mansions/Estates</vt:lpstr>
      <vt:lpstr>Specialty Home </vt:lpstr>
      <vt:lpstr>Parts of a House</vt:lpstr>
      <vt:lpstr>Foundation</vt:lpstr>
      <vt:lpstr>Wall Types</vt:lpstr>
      <vt:lpstr>The Systems of a House</vt:lpstr>
      <vt:lpstr>Types of Plumbing Systems</vt:lpstr>
      <vt:lpstr>Types of Electrical Systems</vt:lpstr>
      <vt:lpstr>Energy Sources for Heating and Cooling Systems</vt:lpstr>
      <vt:lpstr>Roof Systems</vt:lpstr>
      <vt:lpstr>Common Roof Systems</vt:lpstr>
      <vt:lpstr>What Roof Types Do You See?</vt:lpstr>
      <vt:lpstr>Common Rooms</vt:lpstr>
      <vt:lpstr>Areas of a Residential Home</vt:lpstr>
      <vt:lpstr>PowerPoint Presentation</vt:lpstr>
      <vt:lpstr>PowerPoint Presentation</vt:lpstr>
      <vt:lpstr>How Is “Green” Energy Used in a House?</vt:lpstr>
      <vt:lpstr>Types of Architecture Plans</vt:lpstr>
      <vt:lpstr>Types of Architecture Plans</vt:lpstr>
      <vt:lpstr>Types of Architecture Plans</vt:lpstr>
      <vt:lpstr>Types of Architecture Plans</vt:lpstr>
      <vt:lpstr>Types of Architecture Plans</vt:lpstr>
      <vt:lpstr>Types of Architecture Plans</vt:lpstr>
      <vt:lpstr>Types of Architecture Plans</vt:lpstr>
      <vt:lpstr>Image Resources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Construction</dc:title>
  <dc:subject>GTT - Unit 7 - Green Architecture</dc:subject>
  <dc:creator>GTT Revision Team</dc:creator>
  <cp:lastModifiedBy>Frances De Leon</cp:lastModifiedBy>
  <cp:revision>102</cp:revision>
  <dcterms:created xsi:type="dcterms:W3CDTF">2011-04-26T22:48:19Z</dcterms:created>
  <dcterms:modified xsi:type="dcterms:W3CDTF">2024-09-10T00:57:24Z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8B2D7E27-F95A-4A93-8270-96160A0DD92D</vt:lpwstr>
  </property>
  <property fmtid="{D5CDD505-2E9C-101B-9397-08002B2CF9AE}" pid="3" name="ArticulatePath">
    <vt:lpwstr>GA_1_8FundamentalsConstruction</vt:lpwstr>
  </property>
</Properties>
</file>